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84" r:id="rId1"/>
  </p:sldMasterIdLst>
  <p:notesMasterIdLst>
    <p:notesMasterId r:id="rId14"/>
  </p:notesMasterIdLst>
  <p:sldIdLst>
    <p:sldId id="263" r:id="rId2"/>
    <p:sldId id="415" r:id="rId3"/>
    <p:sldId id="413" r:id="rId4"/>
    <p:sldId id="416" r:id="rId5"/>
    <p:sldId id="417" r:id="rId6"/>
    <p:sldId id="418" r:id="rId7"/>
    <p:sldId id="419" r:id="rId8"/>
    <p:sldId id="420" r:id="rId9"/>
    <p:sldId id="421" r:id="rId10"/>
    <p:sldId id="423" r:id="rId11"/>
    <p:sldId id="424" r:id="rId12"/>
    <p:sldId id="41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061E"/>
    <a:srgbClr val="B65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73" autoAdjust="0"/>
    <p:restoredTop sz="96320" autoAdjust="0"/>
  </p:normalViewPr>
  <p:slideViewPr>
    <p:cSldViewPr snapToGrid="0" snapToObjects="1">
      <p:cViewPr varScale="1">
        <p:scale>
          <a:sx n="157" d="100"/>
          <a:sy n="157" d="100"/>
        </p:scale>
        <p:origin x="10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20.sv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7608-F877-A844-A447-8F4AE0FF71C9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B5AC4-FCD1-8B45-8AD3-4759FBC8B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49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0B5AC4-FCD1-8B45-8AD3-4759FBC8BE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05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37999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017674"/>
            <a:ext cx="9144000" cy="68495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Alan Aguilar Jaramillo, Ben </a:t>
            </a:r>
            <a:r>
              <a:rPr lang="en-US" dirty="0" err="1"/>
              <a:t>Gorr</a:t>
            </a:r>
            <a:r>
              <a:rPr lang="en-US" dirty="0"/>
              <a:t>, Dr Daniel Selva Valero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2691F0-3677-7141-B747-93E4B0095ECE}"/>
              </a:ext>
            </a:extLst>
          </p:cNvPr>
          <p:cNvCxnSpPr>
            <a:cxnSpLocks/>
          </p:cNvCxnSpPr>
          <p:nvPr userDrawn="1"/>
        </p:nvCxnSpPr>
        <p:spPr>
          <a:xfrm>
            <a:off x="2672308" y="3969843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CCD1B47B-4DF0-A244-B056-07B15E055DE6}"/>
              </a:ext>
            </a:extLst>
          </p:cNvPr>
          <p:cNvSpPr txBox="1">
            <a:spLocks/>
          </p:cNvSpPr>
          <p:nvPr userDrawn="1"/>
        </p:nvSpPr>
        <p:spPr>
          <a:xfrm>
            <a:off x="1524000" y="4360150"/>
            <a:ext cx="9144000" cy="365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Systems Engineering Architecture Knowledge Lab - Texas A&amp;M University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52804A-A85F-D140-B3FF-94F954F2CFC1}"/>
              </a:ext>
            </a:extLst>
          </p:cNvPr>
          <p:cNvSpPr/>
          <p:nvPr userDrawn="1"/>
        </p:nvSpPr>
        <p:spPr>
          <a:xfrm>
            <a:off x="11349728" y="6589264"/>
            <a:ext cx="265246" cy="125643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22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048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52427"/>
            <a:ext cx="10515600" cy="452453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933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217" y="233950"/>
            <a:ext cx="11667281" cy="73212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217" y="1102848"/>
            <a:ext cx="11667280" cy="519955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B8ADEE-EF7A-3244-8EB4-DD4985CBC4D7}"/>
              </a:ext>
            </a:extLst>
          </p:cNvPr>
          <p:cNvCxnSpPr>
            <a:cxnSpLocks/>
          </p:cNvCxnSpPr>
          <p:nvPr userDrawn="1"/>
        </p:nvCxnSpPr>
        <p:spPr>
          <a:xfrm>
            <a:off x="266217" y="966077"/>
            <a:ext cx="11667280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55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95523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5148260"/>
            <a:ext cx="10515600" cy="9413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5141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73212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50670"/>
            <a:ext cx="5181600" cy="45262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50670"/>
            <a:ext cx="5181600" cy="45262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86F79B3-0E9B-C94D-8555-FA5F74C7366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547276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04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68336"/>
            <a:ext cx="10515600" cy="75759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68619"/>
            <a:ext cx="5157787" cy="490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159154"/>
            <a:ext cx="5157787" cy="40305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68619"/>
            <a:ext cx="5183188" cy="49053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159154"/>
            <a:ext cx="5183188" cy="40305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BC7E5D-86A0-F54B-8F08-08EB74BC7602}"/>
              </a:ext>
            </a:extLst>
          </p:cNvPr>
          <p:cNvCxnSpPr>
            <a:cxnSpLocks/>
          </p:cNvCxnSpPr>
          <p:nvPr userDrawn="1"/>
        </p:nvCxnSpPr>
        <p:spPr>
          <a:xfrm>
            <a:off x="838200" y="1547276"/>
            <a:ext cx="6847383" cy="0"/>
          </a:xfrm>
          <a:prstGeom prst="line">
            <a:avLst/>
          </a:prstGeom>
          <a:ln w="28575">
            <a:solidFill>
              <a:srgbClr val="4306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31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00644"/>
            <a:ext cx="10515600" cy="712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165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02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5085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9459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2005" y="185457"/>
            <a:ext cx="11661494" cy="786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005" y="1166732"/>
            <a:ext cx="11661494" cy="5112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9DA8CA-3A3A-7747-B578-53BD19D2D333}"/>
              </a:ext>
            </a:extLst>
          </p:cNvPr>
          <p:cNvSpPr/>
          <p:nvPr userDrawn="1"/>
        </p:nvSpPr>
        <p:spPr>
          <a:xfrm>
            <a:off x="-72736" y="6483986"/>
            <a:ext cx="12267177" cy="381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553FE6-8F21-2042-B888-FB2EEEAE4274}"/>
              </a:ext>
            </a:extLst>
          </p:cNvPr>
          <p:cNvSpPr txBox="1"/>
          <p:nvPr userDrawn="1"/>
        </p:nvSpPr>
        <p:spPr>
          <a:xfrm>
            <a:off x="2706547" y="6492873"/>
            <a:ext cx="6778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SEAK Lab  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30CF1E2-42BB-A649-AC23-486C731ADE09}"/>
              </a:ext>
            </a:extLst>
          </p:cNvPr>
          <p:cNvSpPr txBox="1">
            <a:spLocks/>
          </p:cNvSpPr>
          <p:nvPr userDrawn="1"/>
        </p:nvSpPr>
        <p:spPr>
          <a:xfrm>
            <a:off x="8513340" y="6484454"/>
            <a:ext cx="3135774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i="0" kern="1200">
                <a:solidFill>
                  <a:schemeClr val="bg1"/>
                </a:solidFill>
                <a:latin typeface="Helvetica" pitchFamily="2" charset="0"/>
                <a:ea typeface="Baskerville" panose="02020502070401020303" pitchFamily="18" charset="0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/>
              <a:t>		</a:t>
            </a:r>
            <a:fld id="{AC8E475C-3686-5646-B924-3526F965A4A1}" type="slidenum">
              <a:rPr lang="en-US" sz="1200" smtClean="0"/>
              <a:pPr algn="r"/>
              <a:t>‹#›</a:t>
            </a:fld>
            <a:endParaRPr lang="en-US" sz="12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17DD65A-61A0-F647-A026-A697EBCF024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42886" y="6523367"/>
            <a:ext cx="1370958" cy="28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89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" pitchFamily="2" charset="0"/>
          <a:ea typeface="+mj-ea"/>
          <a:cs typeface="Damascus" pitchFamily="2" charset="-78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293688" indent="-231775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4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460375" indent="-219075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628650" indent="-230188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808038" indent="-211138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74911-91D2-6F41-BCD8-77F3FEBD97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DMAS: Decentralized Multiagent Simulation – System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D814B-6BC9-AC48-A098-E0582F2DD3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Alan Aguilar Jaramillo, Ben </a:t>
            </a:r>
            <a:r>
              <a:rPr lang="en-US" sz="2000" dirty="0" err="1"/>
              <a:t>Gorr</a:t>
            </a:r>
            <a:r>
              <a:rPr lang="en-US" sz="2000" dirty="0"/>
              <a:t>, </a:t>
            </a:r>
            <a:r>
              <a:rPr lang="en-US" sz="2000" dirty="0" err="1"/>
              <a:t>Chrissi</a:t>
            </a:r>
            <a:r>
              <a:rPr lang="en-US" sz="2000" dirty="0"/>
              <a:t> Erwin, Dr Daniel Selva Valero</a:t>
            </a:r>
          </a:p>
        </p:txBody>
      </p:sp>
    </p:spTree>
    <p:extLst>
      <p:ext uri="{BB962C8B-B14F-4D97-AF65-F5344CB8AC3E}">
        <p14:creationId xmlns:p14="http://schemas.microsoft.com/office/powerpoint/2010/main" val="1612389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7+8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7164046" y="1555563"/>
            <a:ext cx="1307237" cy="307489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4636852" y="3035063"/>
            <a:ext cx="5875506" cy="29347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Scheduler/Planning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observation metrics req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40377" y="4283098"/>
            <a:ext cx="3211938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64440" y="2601775"/>
            <a:ext cx="1967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 (in)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3246861" y="1709308"/>
            <a:ext cx="3917185" cy="1179929"/>
          </a:xfrm>
          <a:prstGeom prst="bentConnector3">
            <a:avLst>
              <a:gd name="adj1" fmla="val 73492"/>
            </a:avLst>
          </a:prstGeom>
          <a:ln w="19050">
            <a:solidFill>
              <a:srgbClr val="43061E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6458801" y="4115946"/>
            <a:ext cx="1308229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Observation Planning (Decentralized  multiagent-level)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7704006" y="5149593"/>
            <a:ext cx="791353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Predictive Models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5812259" y="3457222"/>
            <a:ext cx="1460597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Knowledge-Base Instrument Capability Reasoning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5F852BCC-40F6-E33C-E177-6F911462D1EF}"/>
              </a:ext>
            </a:extLst>
          </p:cNvPr>
          <p:cNvCxnSpPr>
            <a:cxnSpLocks/>
            <a:stCxn id="42" idx="1"/>
            <a:endCxn id="78" idx="3"/>
          </p:cNvCxnSpPr>
          <p:nvPr/>
        </p:nvCxnSpPr>
        <p:spPr>
          <a:xfrm rot="10800000">
            <a:off x="6967132" y="5115189"/>
            <a:ext cx="736875" cy="261434"/>
          </a:xfrm>
          <a:prstGeom prst="bentConnector3">
            <a:avLst>
              <a:gd name="adj1" fmla="val 72882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0721065E-D747-1C86-6DCA-95637C034403}"/>
              </a:ext>
            </a:extLst>
          </p:cNvPr>
          <p:cNvSpPr txBox="1"/>
          <p:nvPr/>
        </p:nvSpPr>
        <p:spPr>
          <a:xfrm>
            <a:off x="7758102" y="3923441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plan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605A652-2C5F-B4F1-20C4-DE28A21BB0DE}"/>
              </a:ext>
            </a:extLst>
          </p:cNvPr>
          <p:cNvSpPr txBox="1"/>
          <p:nvPr/>
        </p:nvSpPr>
        <p:spPr>
          <a:xfrm>
            <a:off x="5587220" y="4580382"/>
            <a:ext cx="601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-Meas. Perf. Score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0188D7F6-B08C-8A7B-7E23-7AE438B07877}"/>
              </a:ext>
            </a:extLst>
          </p:cNvPr>
          <p:cNvCxnSpPr>
            <a:cxnSpLocks/>
            <a:stCxn id="11" idx="2"/>
            <a:endCxn id="43" idx="1"/>
          </p:cNvCxnSpPr>
          <p:nvPr/>
        </p:nvCxnSpPr>
        <p:spPr>
          <a:xfrm flipV="1">
            <a:off x="3246861" y="3684252"/>
            <a:ext cx="2565398" cy="414448"/>
          </a:xfrm>
          <a:prstGeom prst="bentConnector3">
            <a:avLst>
              <a:gd name="adj1" fmla="val 66179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FF9114D-4AA5-7D91-AC74-C73C563BD815}"/>
              </a:ext>
            </a:extLst>
          </p:cNvPr>
          <p:cNvSpPr txBox="1"/>
          <p:nvPr/>
        </p:nvSpPr>
        <p:spPr>
          <a:xfrm>
            <a:off x="4968158" y="3388534"/>
            <a:ext cx="9581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22C576-B8FE-7E8A-C103-6D44ABFCA834}"/>
              </a:ext>
            </a:extLst>
          </p:cNvPr>
          <p:cNvSpPr/>
          <p:nvPr/>
        </p:nvSpPr>
        <p:spPr>
          <a:xfrm>
            <a:off x="6102126" y="5464304"/>
            <a:ext cx="865005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Cost Model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591463E-C50C-DB70-2815-C255E7C784B4}"/>
              </a:ext>
            </a:extLst>
          </p:cNvPr>
          <p:cNvSpPr txBox="1"/>
          <p:nvPr/>
        </p:nvSpPr>
        <p:spPr>
          <a:xfrm>
            <a:off x="5469248" y="5364442"/>
            <a:ext cx="6778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-Cost Estimate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6D9A5EC-F526-92EF-D7AB-523227FEF4FA}"/>
              </a:ext>
            </a:extLst>
          </p:cNvPr>
          <p:cNvSpPr/>
          <p:nvPr/>
        </p:nvSpPr>
        <p:spPr>
          <a:xfrm>
            <a:off x="8475593" y="4115946"/>
            <a:ext cx="1308229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i="1" dirty="0">
                <a:solidFill>
                  <a:sysClr val="windowText" lastClr="000000"/>
                </a:solidFill>
              </a:rPr>
              <a:t>Operations Planning (agent-level)</a:t>
            </a:r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75D082A7-D8C3-16ED-3B80-D02C045150AA}"/>
              </a:ext>
            </a:extLst>
          </p:cNvPr>
          <p:cNvCxnSpPr>
            <a:cxnSpLocks/>
            <a:stCxn id="42" idx="0"/>
            <a:endCxn id="40" idx="2"/>
          </p:cNvCxnSpPr>
          <p:nvPr/>
        </p:nvCxnSpPr>
        <p:spPr>
          <a:xfrm rot="16200000" flipV="1">
            <a:off x="7316507" y="4366416"/>
            <a:ext cx="579587" cy="986767"/>
          </a:xfrm>
          <a:prstGeom prst="bentConnector3">
            <a:avLst>
              <a:gd name="adj1" fmla="val 71260"/>
            </a:avLst>
          </a:prstGeom>
          <a:ln w="19050">
            <a:solidFill>
              <a:srgbClr val="43061E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5FBBE272-46BF-BDD5-254C-DC0E1B4DD5FC}"/>
              </a:ext>
            </a:extLst>
          </p:cNvPr>
          <p:cNvSpPr/>
          <p:nvPr/>
        </p:nvSpPr>
        <p:spPr>
          <a:xfrm>
            <a:off x="6102126" y="4888159"/>
            <a:ext cx="865005" cy="4540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>
                <a:solidFill>
                  <a:sysClr val="windowText" lastClr="000000"/>
                </a:solidFill>
              </a:rPr>
              <a:t>Meas. Perf. Model</a:t>
            </a:r>
            <a:endParaRPr lang="en-US" sz="1050" i="1" dirty="0">
              <a:solidFill>
                <a:sysClr val="windowText" lastClr="000000"/>
              </a:solidFill>
            </a:endParaRPr>
          </a:p>
        </p:txBody>
      </p:sp>
      <p:cxnSp>
        <p:nvCxnSpPr>
          <p:cNvPr id="76" name="Elbow Connector 57">
            <a:extLst>
              <a:ext uri="{FF2B5EF4-FFF2-40B4-BE49-F238E27FC236}">
                <a16:creationId xmlns:a16="http://schemas.microsoft.com/office/drawing/2014/main" id="{D8ADF0A6-28C9-43C9-A5FF-B29F54B0C350}"/>
              </a:ext>
            </a:extLst>
          </p:cNvPr>
          <p:cNvCxnSpPr>
            <a:cxnSpLocks/>
            <a:stCxn id="78" idx="1"/>
            <a:endCxn id="40" idx="1"/>
          </p:cNvCxnSpPr>
          <p:nvPr/>
        </p:nvCxnSpPr>
        <p:spPr>
          <a:xfrm rot="10800000" flipH="1">
            <a:off x="6102125" y="4342977"/>
            <a:ext cx="356675" cy="772213"/>
          </a:xfrm>
          <a:prstGeom prst="bentConnector3">
            <a:avLst>
              <a:gd name="adj1" fmla="val -13318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6288BB24-6113-4F99-93B9-0C45E9A02C24}"/>
              </a:ext>
            </a:extLst>
          </p:cNvPr>
          <p:cNvSpPr txBox="1"/>
          <p:nvPr/>
        </p:nvSpPr>
        <p:spPr>
          <a:xfrm>
            <a:off x="8073149" y="4733708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DD3CA2-2611-43E9-9F74-57BBCEBDA697}"/>
              </a:ext>
            </a:extLst>
          </p:cNvPr>
          <p:cNvSpPr txBox="1"/>
          <p:nvPr/>
        </p:nvSpPr>
        <p:spPr>
          <a:xfrm>
            <a:off x="7798968" y="4337203"/>
            <a:ext cx="85659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-Modified plan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E257391-9D17-45DC-BDD5-67F248606309}"/>
              </a:ext>
            </a:extLst>
          </p:cNvPr>
          <p:cNvSpPr txBox="1"/>
          <p:nvPr/>
        </p:nvSpPr>
        <p:spPr>
          <a:xfrm>
            <a:off x="9138711" y="3542054"/>
            <a:ext cx="14409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-Data Transmission Request (from self)</a:t>
            </a:r>
          </a:p>
        </p:txBody>
      </p:sp>
      <p:cxnSp>
        <p:nvCxnSpPr>
          <p:cNvPr id="71" name="Elbow Connector 89">
            <a:extLst>
              <a:ext uri="{FF2B5EF4-FFF2-40B4-BE49-F238E27FC236}">
                <a16:creationId xmlns:a16="http://schemas.microsoft.com/office/drawing/2014/main" id="{EE204710-A615-4C56-A77C-CF6FB01C860A}"/>
              </a:ext>
            </a:extLst>
          </p:cNvPr>
          <p:cNvCxnSpPr>
            <a:cxnSpLocks/>
            <a:stCxn id="12" idx="2"/>
            <a:endCxn id="43" idx="0"/>
          </p:cNvCxnSpPr>
          <p:nvPr/>
        </p:nvCxnSpPr>
        <p:spPr>
          <a:xfrm rot="5400000">
            <a:off x="6383027" y="2022584"/>
            <a:ext cx="1594170" cy="1275107"/>
          </a:xfrm>
          <a:prstGeom prst="bentConnector3">
            <a:avLst>
              <a:gd name="adj1" fmla="val 91087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Elbow Connector 59">
            <a:extLst>
              <a:ext uri="{FF2B5EF4-FFF2-40B4-BE49-F238E27FC236}">
                <a16:creationId xmlns:a16="http://schemas.microsoft.com/office/drawing/2014/main" id="{6AC071CF-DC64-4CB3-BF3F-84A0A4C4CF0C}"/>
              </a:ext>
            </a:extLst>
          </p:cNvPr>
          <p:cNvCxnSpPr>
            <a:cxnSpLocks/>
            <a:stCxn id="42" idx="0"/>
            <a:endCxn id="59" idx="2"/>
          </p:cNvCxnSpPr>
          <p:nvPr/>
        </p:nvCxnSpPr>
        <p:spPr>
          <a:xfrm rot="5400000" flipH="1" flipV="1">
            <a:off x="8324902" y="4344788"/>
            <a:ext cx="579587" cy="1030025"/>
          </a:xfrm>
          <a:prstGeom prst="bentConnector3">
            <a:avLst>
              <a:gd name="adj1" fmla="val 71260"/>
            </a:avLst>
          </a:prstGeom>
          <a:ln w="19050">
            <a:solidFill>
              <a:srgbClr val="43061E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89">
            <a:extLst>
              <a:ext uri="{FF2B5EF4-FFF2-40B4-BE49-F238E27FC236}">
                <a16:creationId xmlns:a16="http://schemas.microsoft.com/office/drawing/2014/main" id="{A809D245-1A68-4770-958C-3E9E86C1F2E8}"/>
              </a:ext>
            </a:extLst>
          </p:cNvPr>
          <p:cNvCxnSpPr>
            <a:cxnSpLocks/>
            <a:stCxn id="12" idx="2"/>
            <a:endCxn id="59" idx="0"/>
          </p:cNvCxnSpPr>
          <p:nvPr/>
        </p:nvCxnSpPr>
        <p:spPr>
          <a:xfrm rot="16200000" flipH="1">
            <a:off x="7347239" y="2333477"/>
            <a:ext cx="2252894" cy="1312043"/>
          </a:xfrm>
          <a:prstGeom prst="bentConnector3">
            <a:avLst>
              <a:gd name="adj1" fmla="val 64393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57">
            <a:extLst>
              <a:ext uri="{FF2B5EF4-FFF2-40B4-BE49-F238E27FC236}">
                <a16:creationId xmlns:a16="http://schemas.microsoft.com/office/drawing/2014/main" id="{52CE6476-C5BC-475C-BBFD-1C2E9ADF5239}"/>
              </a:ext>
            </a:extLst>
          </p:cNvPr>
          <p:cNvCxnSpPr>
            <a:cxnSpLocks/>
            <a:stCxn id="42" idx="2"/>
            <a:endCxn id="37" idx="3"/>
          </p:cNvCxnSpPr>
          <p:nvPr/>
        </p:nvCxnSpPr>
        <p:spPr>
          <a:xfrm rot="5400000">
            <a:off x="7489567" y="5081217"/>
            <a:ext cx="87681" cy="1132552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A9C4D11D-4AB2-471B-AD88-8BC4CE53CC56}"/>
              </a:ext>
            </a:extLst>
          </p:cNvPr>
          <p:cNvCxnSpPr>
            <a:cxnSpLocks/>
            <a:stCxn id="59" idx="1"/>
            <a:endCxn id="40" idx="3"/>
          </p:cNvCxnSpPr>
          <p:nvPr/>
        </p:nvCxnSpPr>
        <p:spPr>
          <a:xfrm flipH="1">
            <a:off x="7767030" y="4342976"/>
            <a:ext cx="708563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9001D1E4-F4F8-4A4F-BB4A-718D0E73BE86}"/>
              </a:ext>
            </a:extLst>
          </p:cNvPr>
          <p:cNvCxnSpPr>
            <a:cxnSpLocks/>
          </p:cNvCxnSpPr>
          <p:nvPr/>
        </p:nvCxnSpPr>
        <p:spPr>
          <a:xfrm>
            <a:off x="7767030" y="4228321"/>
            <a:ext cx="704254" cy="1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59">
            <a:extLst>
              <a:ext uri="{FF2B5EF4-FFF2-40B4-BE49-F238E27FC236}">
                <a16:creationId xmlns:a16="http://schemas.microsoft.com/office/drawing/2014/main" id="{25D2B81E-4DA4-4D0E-B446-196976FD0043}"/>
              </a:ext>
            </a:extLst>
          </p:cNvPr>
          <p:cNvCxnSpPr>
            <a:cxnSpLocks/>
            <a:stCxn id="42" idx="2"/>
            <a:endCxn id="59" idx="3"/>
          </p:cNvCxnSpPr>
          <p:nvPr/>
        </p:nvCxnSpPr>
        <p:spPr>
          <a:xfrm rot="5400000" flipH="1" flipV="1">
            <a:off x="8311413" y="4131245"/>
            <a:ext cx="1260677" cy="1684139"/>
          </a:xfrm>
          <a:prstGeom prst="bentConnector4">
            <a:avLst>
              <a:gd name="adj1" fmla="val -7330"/>
              <a:gd name="adj2" fmla="val 113574"/>
            </a:avLst>
          </a:prstGeom>
          <a:ln w="19050">
            <a:solidFill>
              <a:srgbClr val="43061E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Elbow Connector 57">
            <a:extLst>
              <a:ext uri="{FF2B5EF4-FFF2-40B4-BE49-F238E27FC236}">
                <a16:creationId xmlns:a16="http://schemas.microsoft.com/office/drawing/2014/main" id="{6CB1B4AA-35C5-43B3-A661-5317142267A7}"/>
              </a:ext>
            </a:extLst>
          </p:cNvPr>
          <p:cNvCxnSpPr>
            <a:cxnSpLocks/>
            <a:stCxn id="37" idx="1"/>
            <a:endCxn id="40" idx="1"/>
          </p:cNvCxnSpPr>
          <p:nvPr/>
        </p:nvCxnSpPr>
        <p:spPr>
          <a:xfrm rot="10800000" flipH="1">
            <a:off x="6102125" y="4342976"/>
            <a:ext cx="356675" cy="1348358"/>
          </a:xfrm>
          <a:prstGeom prst="bentConnector3">
            <a:avLst>
              <a:gd name="adj1" fmla="val -195003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5B0F82B3-D6DF-4A45-AF6C-012C8B7EFCF6}"/>
              </a:ext>
            </a:extLst>
          </p:cNvPr>
          <p:cNvSpPr txBox="1"/>
          <p:nvPr/>
        </p:nvSpPr>
        <p:spPr>
          <a:xfrm>
            <a:off x="7794189" y="5671120"/>
            <a:ext cx="681404" cy="315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-Predicted Agent States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CE8356A-A7CF-4499-BEE3-E9D4C339EDDA}"/>
              </a:ext>
            </a:extLst>
          </p:cNvPr>
          <p:cNvSpPr txBox="1"/>
          <p:nvPr/>
        </p:nvSpPr>
        <p:spPr>
          <a:xfrm>
            <a:off x="7123905" y="4939354"/>
            <a:ext cx="675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-Predicted observation metrics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235467F-DB14-427C-894D-E6F58F11B36D}"/>
              </a:ext>
            </a:extLst>
          </p:cNvPr>
          <p:cNvSpPr txBox="1"/>
          <p:nvPr/>
        </p:nvSpPr>
        <p:spPr>
          <a:xfrm>
            <a:off x="6557146" y="3015253"/>
            <a:ext cx="9581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(from self)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6814BEF4-9ACC-4D9E-BE5C-2492211CABAC}"/>
              </a:ext>
            </a:extLst>
          </p:cNvPr>
          <p:cNvSpPr txBox="1"/>
          <p:nvPr/>
        </p:nvSpPr>
        <p:spPr>
          <a:xfrm>
            <a:off x="3419990" y="4290748"/>
            <a:ext cx="133284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46166AB-AD23-4F15-B222-BB6096405922}"/>
              </a:ext>
            </a:extLst>
          </p:cNvPr>
          <p:cNvSpPr txBox="1"/>
          <p:nvPr/>
        </p:nvSpPr>
        <p:spPr>
          <a:xfrm>
            <a:off x="5046211" y="3920544"/>
            <a:ext cx="1008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</p:txBody>
      </p:sp>
      <p:cxnSp>
        <p:nvCxnSpPr>
          <p:cNvPr id="146" name="Elbow Connector 18">
            <a:extLst>
              <a:ext uri="{FF2B5EF4-FFF2-40B4-BE49-F238E27FC236}">
                <a16:creationId xmlns:a16="http://schemas.microsoft.com/office/drawing/2014/main" id="{0ABF9FBF-1767-46E7-B8E4-98D1955612A1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3246861" y="4098700"/>
            <a:ext cx="3211940" cy="115372"/>
          </a:xfrm>
          <a:prstGeom prst="bentConnector3">
            <a:avLst>
              <a:gd name="adj1" fmla="val 52827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Elbow Connector 89">
            <a:extLst>
              <a:ext uri="{FF2B5EF4-FFF2-40B4-BE49-F238E27FC236}">
                <a16:creationId xmlns:a16="http://schemas.microsoft.com/office/drawing/2014/main" id="{A6DB65AE-1ACD-4FB4-A629-53732FBF233B}"/>
              </a:ext>
            </a:extLst>
          </p:cNvPr>
          <p:cNvCxnSpPr>
            <a:cxnSpLocks/>
            <a:stCxn id="43" idx="3"/>
            <a:endCxn id="40" idx="0"/>
          </p:cNvCxnSpPr>
          <p:nvPr/>
        </p:nvCxnSpPr>
        <p:spPr>
          <a:xfrm flipH="1">
            <a:off x="7112916" y="3684252"/>
            <a:ext cx="159940" cy="431694"/>
          </a:xfrm>
          <a:prstGeom prst="bentConnector4">
            <a:avLst>
              <a:gd name="adj1" fmla="val -142929"/>
              <a:gd name="adj2" fmla="val 76295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F1A2C030-A3BB-4E1E-8CEF-0B3DE44B042F}"/>
              </a:ext>
            </a:extLst>
          </p:cNvPr>
          <p:cNvSpPr txBox="1"/>
          <p:nvPr/>
        </p:nvSpPr>
        <p:spPr>
          <a:xfrm>
            <a:off x="7462044" y="3630644"/>
            <a:ext cx="856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measurements</a:t>
            </a:r>
          </a:p>
        </p:txBody>
      </p:sp>
      <p:cxnSp>
        <p:nvCxnSpPr>
          <p:cNvPr id="86" name="Elbow Connector 57">
            <a:extLst>
              <a:ext uri="{FF2B5EF4-FFF2-40B4-BE49-F238E27FC236}">
                <a16:creationId xmlns:a16="http://schemas.microsoft.com/office/drawing/2014/main" id="{CE940409-E5CD-4EF2-9929-0C4F85BAF482}"/>
              </a:ext>
            </a:extLst>
          </p:cNvPr>
          <p:cNvCxnSpPr>
            <a:cxnSpLocks/>
            <a:stCxn id="42" idx="2"/>
          </p:cNvCxnSpPr>
          <p:nvPr/>
        </p:nvCxnSpPr>
        <p:spPr>
          <a:xfrm rot="5400000" flipH="1">
            <a:off x="7402690" y="4906660"/>
            <a:ext cx="261434" cy="1132552"/>
          </a:xfrm>
          <a:prstGeom prst="bentConnector4">
            <a:avLst>
              <a:gd name="adj1" fmla="val -32868"/>
              <a:gd name="adj2" fmla="val 89227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32">
            <a:extLst>
              <a:ext uri="{FF2B5EF4-FFF2-40B4-BE49-F238E27FC236}">
                <a16:creationId xmlns:a16="http://schemas.microsoft.com/office/drawing/2014/main" id="{2380DDA3-7D8D-400C-93B3-DF2FAA841379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46862" y="1859348"/>
            <a:ext cx="4268481" cy="1104346"/>
          </a:xfrm>
          <a:prstGeom prst="bentConnector3">
            <a:avLst>
              <a:gd name="adj1" fmla="val -137"/>
            </a:avLst>
          </a:prstGeom>
          <a:ln w="19050">
            <a:solidFill>
              <a:srgbClr val="43061E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7523B1E7-DCB1-4E60-81DE-9CA4F911C2A4}"/>
              </a:ext>
            </a:extLst>
          </p:cNvPr>
          <p:cNvSpPr txBox="1"/>
          <p:nvPr/>
        </p:nvSpPr>
        <p:spPr>
          <a:xfrm>
            <a:off x="6389671" y="2710978"/>
            <a:ext cx="114373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(out)</a:t>
            </a:r>
          </a:p>
        </p:txBody>
      </p:sp>
      <p:pic>
        <p:nvPicPr>
          <p:cNvPr id="84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 rot="5400000" flipH="1">
            <a:off x="8101101" y="1088610"/>
            <a:ext cx="2321182" cy="2183297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9002079" y="1788908"/>
            <a:ext cx="818827" cy="8463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 the planning module: “There is an event of interest with severity X, please measure it!”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8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 rot="5400000" flipH="1">
            <a:off x="7157339" y="2817006"/>
            <a:ext cx="2321182" cy="27250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1842" y="3454761"/>
            <a:ext cx="1456924" cy="1431572"/>
          </a:xfrm>
          <a:prstGeom prst="rect">
            <a:avLst/>
          </a:prstGeom>
        </p:spPr>
      </p:pic>
      <p:pic>
        <p:nvPicPr>
          <p:cNvPr id="89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 rot="16200000" flipH="1">
            <a:off x="3689988" y="1993859"/>
            <a:ext cx="2321182" cy="2725034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4198879" y="2984612"/>
            <a:ext cx="818827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Instrument “OLI” can observe chlorophyll, so this is a good task for the MCBBA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37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</a:t>
            </a:r>
            <a:r>
              <a:rPr lang="en-US" dirty="0" err="1" smtClean="0"/>
              <a:t>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Get server for grabbing images for arbitrary points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Figure out science value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Clean up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026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6492E-FA99-ED42-1D16-8BE45771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BC4833-4639-04B6-12C3-B1DFEC1D1F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815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Chlorophyll Test Case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Flow of data through system: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Agent sends an “Observation Sense” message to the environment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Environment responds with the “radiances” (image file for now)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Agent passes the “radiances” to the science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Science module processes the “radiances” into a chlorophyll mask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generated chlorophyll mask is compared to stored historical chlorophyll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current chlorophyll is &gt;1</a:t>
            </a:r>
            <a:r>
              <a:rPr lang="el-GR" dirty="0" smtClean="0"/>
              <a:t>σ</a:t>
            </a:r>
            <a:r>
              <a:rPr lang="en-US" dirty="0" smtClean="0"/>
              <a:t> above the mean, a measurement request is generated and sent to the planning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planning module sees that the requested measurement is “chlorophyll” and checks the knowledge graph to see if its instrument is capable of observing “chlorophyll”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capability is confirmed and sent to the MCBBA algorithm</a:t>
            </a:r>
          </a:p>
        </p:txBody>
      </p:sp>
    </p:spTree>
    <p:extLst>
      <p:ext uri="{BB962C8B-B14F-4D97-AF65-F5344CB8AC3E}">
        <p14:creationId xmlns:p14="http://schemas.microsoft.com/office/powerpoint/2010/main" val="3817526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58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1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flipH="1">
            <a:off x="2695708" y="2370657"/>
            <a:ext cx="1629683" cy="1532875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2955762" y="2643322"/>
            <a:ext cx="1162634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 environment: “I’m looking at 69.927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deg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lat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-112.3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deg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lon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 What is the camera seeing on the Earth’s surface?”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709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2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flipH="1">
            <a:off x="2695708" y="2370657"/>
            <a:ext cx="1629683" cy="1532875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2955762" y="2643322"/>
            <a:ext cx="1162634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 environment: “I’m looking at 69.927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deg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lat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-112.3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deg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lat. What is the camera seeing on the Earth’s surface?”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1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flipH="1">
            <a:off x="486632" y="608101"/>
            <a:ext cx="2919403" cy="27459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46" y="1334089"/>
            <a:ext cx="2043954" cy="89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143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3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1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flipH="1">
            <a:off x="4212667" y="425277"/>
            <a:ext cx="2919403" cy="27459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381" y="1151265"/>
            <a:ext cx="2043954" cy="892974"/>
          </a:xfrm>
          <a:prstGeom prst="rect">
            <a:avLst/>
          </a:prstGeom>
        </p:spPr>
      </p:pic>
      <p:pic>
        <p:nvPicPr>
          <p:cNvPr id="7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flipH="1">
            <a:off x="486632" y="608101"/>
            <a:ext cx="2919403" cy="2745982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46" y="1334089"/>
            <a:ext cx="2043954" cy="8929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72040" y="2792825"/>
            <a:ext cx="22738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*Note that in the future, the camera in the engineering module will add noise/filtering/reality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117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4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1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flipH="1">
            <a:off x="4212667" y="425277"/>
            <a:ext cx="2919403" cy="27459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381" y="1151265"/>
            <a:ext cx="2043954" cy="892974"/>
          </a:xfrm>
          <a:prstGeom prst="rect">
            <a:avLst/>
          </a:prstGeom>
        </p:spPr>
      </p:pic>
      <p:pic>
        <p:nvPicPr>
          <p:cNvPr id="76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10800000" flipH="1">
            <a:off x="6519127" y="1469016"/>
            <a:ext cx="2919403" cy="2745982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6980182" y="2431596"/>
            <a:ext cx="1909651" cy="10618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Chla_outputdata.csv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“…,165.04705882352943,169.04597701149424,174.01136363636363,178.01111111111112,182.01086956521738,185.98924731182797,186.97849462365593,189.9894736842105,189.9894736842105,187.98936170212767,183.96703296703296,178.97752808988764,175.98863636363637,175.0,169.98823529411766...” 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196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5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6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10800000" flipH="1">
            <a:off x="6805972" y="2350557"/>
            <a:ext cx="2919403" cy="2745982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7267027" y="3313137"/>
            <a:ext cx="1909651" cy="10618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Chla_outputdata.csv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“…,165.04705882352943,169.04597701149424,174.01136363636363,178.01111111111112,182.01086956521738,185.98924731182797,186.97849462365593,189.9894736842105,189.9894736842105,187.98936170212767,183.96703296703296,178.97752808988764,175.98863636363637,175.0,169.98823529411766...” 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flipH="1">
            <a:off x="9905626" y="-276905"/>
            <a:ext cx="2321182" cy="2183297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10308210" y="284073"/>
            <a:ext cx="1518340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At 69.929, -112.3036, the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mean+stddev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is historically 170.1, which is exceeded by the current value of 182. There might be an algal bloom here!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8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16200000" flipH="1">
            <a:off x="6146993" y="320660"/>
            <a:ext cx="2919403" cy="2745982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6747838" y="698533"/>
            <a:ext cx="1339005" cy="14927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Chl_baseline.csv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lon,lat,mean,sd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-112.3036,69.928615,32516.7883066595,17124.3404118277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-73.3296,44.51466,24035.0911080139,16868.8068734388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88.32758,68.28186,29682.7581931179,18526.6282186161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613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C978-9A8F-D19F-6684-24EF1027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Chl</a:t>
            </a:r>
            <a:r>
              <a:rPr lang="en-US" dirty="0" smtClean="0"/>
              <a:t> example step 6</a:t>
            </a:r>
            <a:endParaRPr lang="en-US" dirty="0"/>
          </a:p>
        </p:txBody>
      </p:sp>
      <p:sp>
        <p:nvSpPr>
          <p:cNvPr id="4" name="Rounded Rectangle 29">
            <a:extLst>
              <a:ext uri="{FF2B5EF4-FFF2-40B4-BE49-F238E27FC236}">
                <a16:creationId xmlns:a16="http://schemas.microsoft.com/office/drawing/2014/main" id="{F40648B5-DE50-3579-FADA-CAF8E94030E7}"/>
              </a:ext>
            </a:extLst>
          </p:cNvPr>
          <p:cNvSpPr/>
          <p:nvPr/>
        </p:nvSpPr>
        <p:spPr>
          <a:xfrm>
            <a:off x="1612345" y="1181475"/>
            <a:ext cx="10305799" cy="4875209"/>
          </a:xfrm>
          <a:prstGeom prst="roundRect">
            <a:avLst>
              <a:gd name="adj" fmla="val 6097"/>
            </a:avLst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ysClr val="windowText" lastClr="000000"/>
                </a:solidFill>
              </a:rPr>
              <a:t>Agent</a:t>
            </a:r>
          </a:p>
        </p:txBody>
      </p:sp>
      <p:sp>
        <p:nvSpPr>
          <p:cNvPr id="5" name="Rounded Rectangle 30">
            <a:extLst>
              <a:ext uri="{FF2B5EF4-FFF2-40B4-BE49-F238E27FC236}">
                <a16:creationId xmlns:a16="http://schemas.microsoft.com/office/drawing/2014/main" id="{36FCB5CD-F302-D51B-34A3-A0B1CCDBE6D6}"/>
              </a:ext>
            </a:extLst>
          </p:cNvPr>
          <p:cNvSpPr/>
          <p:nvPr/>
        </p:nvSpPr>
        <p:spPr>
          <a:xfrm rot="16200000">
            <a:off x="-593260" y="2267141"/>
            <a:ext cx="2154955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Environment</a:t>
            </a:r>
          </a:p>
        </p:txBody>
      </p:sp>
      <p:sp>
        <p:nvSpPr>
          <p:cNvPr id="6" name="Rounded Rectangle 30">
            <a:extLst>
              <a:ext uri="{FF2B5EF4-FFF2-40B4-BE49-F238E27FC236}">
                <a16:creationId xmlns:a16="http://schemas.microsoft.com/office/drawing/2014/main" id="{87F517DA-6E73-F6CB-E770-58B82D97E783}"/>
              </a:ext>
            </a:extLst>
          </p:cNvPr>
          <p:cNvSpPr/>
          <p:nvPr/>
        </p:nvSpPr>
        <p:spPr>
          <a:xfrm rot="16200000">
            <a:off x="-505389" y="4808354"/>
            <a:ext cx="1979210" cy="4359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Other Agents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1FE5CB-B5E3-B8CC-FC28-61C7280D0EC8}"/>
              </a:ext>
            </a:extLst>
          </p:cNvPr>
          <p:cNvSpPr/>
          <p:nvPr/>
        </p:nvSpPr>
        <p:spPr>
          <a:xfrm>
            <a:off x="1615812" y="1888269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i="1" dirty="0">
                <a:solidFill>
                  <a:sysClr val="windowText" lastClr="000000"/>
                </a:solidFill>
              </a:rPr>
              <a:t>SUB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E1990-9422-5D7F-F9ED-1C8180FDCE4E}"/>
              </a:ext>
            </a:extLst>
          </p:cNvPr>
          <p:cNvSpPr/>
          <p:nvPr/>
        </p:nvSpPr>
        <p:spPr>
          <a:xfrm>
            <a:off x="1615812" y="2686927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227E52-179E-4D2F-5FC9-FDFD8678AC53}"/>
              </a:ext>
            </a:extLst>
          </p:cNvPr>
          <p:cNvSpPr/>
          <p:nvPr/>
        </p:nvSpPr>
        <p:spPr>
          <a:xfrm>
            <a:off x="1615813" y="4391147"/>
            <a:ext cx="367030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REQ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6CB41F-8ECB-30FC-1971-129130FB3B89}"/>
              </a:ext>
            </a:extLst>
          </p:cNvPr>
          <p:cNvSpPr/>
          <p:nvPr/>
        </p:nvSpPr>
        <p:spPr>
          <a:xfrm>
            <a:off x="1615812" y="5189805"/>
            <a:ext cx="368765" cy="36477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i="1" dirty="0">
                <a:solidFill>
                  <a:sysClr val="windowText" lastClr="000000"/>
                </a:solidFill>
              </a:rPr>
              <a:t>REP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2B32A1C8-1F4D-FE46-0683-3487D1FA5643}"/>
              </a:ext>
            </a:extLst>
          </p:cNvPr>
          <p:cNvSpPr/>
          <p:nvPr/>
        </p:nvSpPr>
        <p:spPr>
          <a:xfrm rot="16200000">
            <a:off x="1468102" y="3914318"/>
            <a:ext cx="3188753" cy="368764"/>
          </a:xfrm>
          <a:prstGeom prst="roundRect">
            <a:avLst>
              <a:gd name="adj" fmla="val 6097"/>
            </a:avLst>
          </a:prstGeom>
          <a:noFill/>
          <a:ln>
            <a:solidFill>
              <a:srgbClr val="43061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Engineering Module</a:t>
            </a:r>
          </a:p>
        </p:txBody>
      </p:sp>
      <p:sp>
        <p:nvSpPr>
          <p:cNvPr id="12" name="Rounded Rectangle 29">
            <a:extLst>
              <a:ext uri="{FF2B5EF4-FFF2-40B4-BE49-F238E27FC236}">
                <a16:creationId xmlns:a16="http://schemas.microsoft.com/office/drawing/2014/main" id="{12ADA39C-3563-CAEB-6599-771568637F19}"/>
              </a:ext>
            </a:extLst>
          </p:cNvPr>
          <p:cNvSpPr/>
          <p:nvPr/>
        </p:nvSpPr>
        <p:spPr>
          <a:xfrm>
            <a:off x="8395507" y="5199280"/>
            <a:ext cx="1307237" cy="488544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i="1" dirty="0">
                <a:solidFill>
                  <a:sysClr val="windowText" lastClr="000000"/>
                </a:solidFill>
              </a:rPr>
              <a:t>Scheduler Module</a:t>
            </a:r>
          </a:p>
        </p:txBody>
      </p:sp>
      <p:sp>
        <p:nvSpPr>
          <p:cNvPr id="13" name="Rounded Rectangle 29">
            <a:extLst>
              <a:ext uri="{FF2B5EF4-FFF2-40B4-BE49-F238E27FC236}">
                <a16:creationId xmlns:a16="http://schemas.microsoft.com/office/drawing/2014/main" id="{4CF191CC-E3D1-061E-10AD-55F38E8AB2A6}"/>
              </a:ext>
            </a:extLst>
          </p:cNvPr>
          <p:cNvSpPr/>
          <p:nvPr/>
        </p:nvSpPr>
        <p:spPr>
          <a:xfrm>
            <a:off x="6845482" y="1367134"/>
            <a:ext cx="4931058" cy="2663434"/>
          </a:xfrm>
          <a:prstGeom prst="roundRect">
            <a:avLst>
              <a:gd name="adj" fmla="val 6097"/>
            </a:avLst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100" i="1" dirty="0">
                <a:solidFill>
                  <a:sysClr val="windowText" lastClr="000000"/>
                </a:solidFill>
              </a:rPr>
              <a:t>Science Module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FE17B-DDF8-C7E1-74CB-183DE935DC47}"/>
              </a:ext>
            </a:extLst>
          </p:cNvPr>
          <p:cNvCxnSpPr>
            <a:cxnSpLocks/>
          </p:cNvCxnSpPr>
          <p:nvPr/>
        </p:nvCxnSpPr>
        <p:spPr>
          <a:xfrm flipH="1" flipV="1">
            <a:off x="697997" y="2869315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2B2B7-ABA9-443F-1E5D-AA7CC65B7D4C}"/>
              </a:ext>
            </a:extLst>
          </p:cNvPr>
          <p:cNvCxnSpPr>
            <a:cxnSpLocks/>
          </p:cNvCxnSpPr>
          <p:nvPr/>
        </p:nvCxnSpPr>
        <p:spPr>
          <a:xfrm flipH="1" flipV="1">
            <a:off x="693780" y="209058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5D870E-5B50-966E-0DA6-166D5BE5BEDA}"/>
              </a:ext>
            </a:extLst>
          </p:cNvPr>
          <p:cNvSpPr txBox="1"/>
          <p:nvPr/>
        </p:nvSpPr>
        <p:spPr>
          <a:xfrm>
            <a:off x="665408" y="1738857"/>
            <a:ext cx="98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1F822-5C6A-BD15-F8C8-E7C9183E20A6}"/>
              </a:ext>
            </a:extLst>
          </p:cNvPr>
          <p:cNvCxnSpPr>
            <a:cxnSpLocks/>
          </p:cNvCxnSpPr>
          <p:nvPr/>
        </p:nvCxnSpPr>
        <p:spPr>
          <a:xfrm flipH="1" flipV="1">
            <a:off x="690314" y="5371455"/>
            <a:ext cx="922031" cy="738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8D29D6C-EAC1-451B-A927-59E3C49EC7D8}"/>
              </a:ext>
            </a:extLst>
          </p:cNvPr>
          <p:cNvSpPr txBox="1"/>
          <p:nvPr/>
        </p:nvSpPr>
        <p:spPr>
          <a:xfrm>
            <a:off x="702215" y="2895779"/>
            <a:ext cx="925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-GP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-GS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access req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 req</a:t>
            </a:r>
          </a:p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-Observation sense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8F4BD-FB1A-AD9A-76F9-5248050C7904}"/>
              </a:ext>
            </a:extLst>
          </p:cNvPr>
          <p:cNvSpPr txBox="1"/>
          <p:nvPr/>
        </p:nvSpPr>
        <p:spPr>
          <a:xfrm>
            <a:off x="679765" y="3858989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B13C5C-E425-0922-1BE5-4D3997E07D4A}"/>
              </a:ext>
            </a:extLst>
          </p:cNvPr>
          <p:cNvSpPr txBox="1"/>
          <p:nvPr/>
        </p:nvSpPr>
        <p:spPr>
          <a:xfrm>
            <a:off x="672135" y="5420761"/>
            <a:ext cx="98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6F391-03BE-5974-2ADF-122841988FAA}"/>
              </a:ext>
            </a:extLst>
          </p:cNvPr>
          <p:cNvCxnSpPr>
            <a:cxnSpLocks/>
          </p:cNvCxnSpPr>
          <p:nvPr/>
        </p:nvCxnSpPr>
        <p:spPr>
          <a:xfrm flipH="1">
            <a:off x="1989942" y="2889237"/>
            <a:ext cx="884690" cy="0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DB52F6-DC85-48AB-544C-FCD2F9E9318D}"/>
              </a:ext>
            </a:extLst>
          </p:cNvPr>
          <p:cNvCxnSpPr>
            <a:cxnSpLocks/>
          </p:cNvCxnSpPr>
          <p:nvPr/>
        </p:nvCxnSpPr>
        <p:spPr>
          <a:xfrm flipH="1" flipV="1">
            <a:off x="692046" y="4572797"/>
            <a:ext cx="922031" cy="738"/>
          </a:xfrm>
          <a:prstGeom prst="straightConnector1">
            <a:avLst/>
          </a:prstGeom>
          <a:ln w="28575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5EFBA9-F89A-F4AA-B55A-FE4D71BE992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1982843" y="4572797"/>
            <a:ext cx="886424" cy="739"/>
          </a:xfrm>
          <a:prstGeom prst="straightConnector1">
            <a:avLst/>
          </a:prstGeom>
          <a:ln w="19050"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080E86-4D23-A774-F967-F388C923D11E}"/>
              </a:ext>
            </a:extLst>
          </p:cNvPr>
          <p:cNvCxnSpPr>
            <a:cxnSpLocks/>
          </p:cNvCxnSpPr>
          <p:nvPr/>
        </p:nvCxnSpPr>
        <p:spPr>
          <a:xfrm flipH="1">
            <a:off x="1981508" y="5396992"/>
            <a:ext cx="881221" cy="0"/>
          </a:xfrm>
          <a:prstGeom prst="straightConnector1">
            <a:avLst/>
          </a:prstGeom>
          <a:ln w="19050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EA6192-3CFB-C3DC-62C3-6BCFE4147647}"/>
              </a:ext>
            </a:extLst>
          </p:cNvPr>
          <p:cNvCxnSpPr>
            <a:cxnSpLocks/>
          </p:cNvCxnSpPr>
          <p:nvPr/>
        </p:nvCxnSpPr>
        <p:spPr>
          <a:xfrm flipH="1" flipV="1">
            <a:off x="3246861" y="5352139"/>
            <a:ext cx="5139009" cy="1030"/>
          </a:xfrm>
          <a:prstGeom prst="straightConnector1">
            <a:avLst/>
          </a:prstGeom>
          <a:ln w="19050"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E09718-9461-F519-738D-CED4577346E6}"/>
              </a:ext>
            </a:extLst>
          </p:cNvPr>
          <p:cNvCxnSpPr>
            <a:cxnSpLocks/>
          </p:cNvCxnSpPr>
          <p:nvPr/>
        </p:nvCxnSpPr>
        <p:spPr>
          <a:xfrm flipH="1">
            <a:off x="3234961" y="5510863"/>
            <a:ext cx="5160546" cy="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65D2550-9A5E-2B9C-C4A5-BEBE059DFA7D}"/>
              </a:ext>
            </a:extLst>
          </p:cNvPr>
          <p:cNvSpPr/>
          <p:nvPr/>
        </p:nvSpPr>
        <p:spPr>
          <a:xfrm>
            <a:off x="2511152" y="1667036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Event Handler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DB0AC5-0E15-BEA5-0D41-E610593E1143}"/>
              </a:ext>
            </a:extLst>
          </p:cNvPr>
          <p:cNvSpPr/>
          <p:nvPr/>
        </p:nvSpPr>
        <p:spPr>
          <a:xfrm>
            <a:off x="4448193" y="1666473"/>
            <a:ext cx="1139027" cy="385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Sim Start/End</a:t>
            </a:r>
          </a:p>
        </p:txBody>
      </p:sp>
      <p:cxnSp>
        <p:nvCxnSpPr>
          <p:cNvPr id="54" name="Elbow Connector 56">
            <a:extLst>
              <a:ext uri="{FF2B5EF4-FFF2-40B4-BE49-F238E27FC236}">
                <a16:creationId xmlns:a16="http://schemas.microsoft.com/office/drawing/2014/main" id="{DED9E14D-4B83-0719-589B-A0247A26D48A}"/>
              </a:ext>
            </a:extLst>
          </p:cNvPr>
          <p:cNvCxnSpPr>
            <a:cxnSpLocks/>
            <a:stCxn id="7" idx="3"/>
            <a:endCxn id="52" idx="1"/>
          </p:cNvCxnSpPr>
          <p:nvPr/>
        </p:nvCxnSpPr>
        <p:spPr>
          <a:xfrm flipV="1">
            <a:off x="1984577" y="1859911"/>
            <a:ext cx="526575" cy="210747"/>
          </a:xfrm>
          <a:prstGeom prst="bent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A6007C7-0ABA-1107-19E0-A027CCDFC33B}"/>
              </a:ext>
            </a:extLst>
          </p:cNvPr>
          <p:cNvCxnSpPr>
            <a:cxnSpLocks/>
            <a:stCxn id="53" idx="1"/>
            <a:endCxn id="52" idx="3"/>
          </p:cNvCxnSpPr>
          <p:nvPr/>
        </p:nvCxnSpPr>
        <p:spPr>
          <a:xfrm flipH="1">
            <a:off x="3650179" y="1859348"/>
            <a:ext cx="798014" cy="563"/>
          </a:xfrm>
          <a:prstGeom prst="straightConnector1">
            <a:avLst/>
          </a:prstGeom>
          <a:ln w="19050"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3E9E35F-81DE-74CF-0F9A-551E2E925FC1}"/>
              </a:ext>
            </a:extLst>
          </p:cNvPr>
          <p:cNvCxnSpPr>
            <a:cxnSpLocks/>
          </p:cNvCxnSpPr>
          <p:nvPr/>
        </p:nvCxnSpPr>
        <p:spPr>
          <a:xfrm>
            <a:off x="3069046" y="2052223"/>
            <a:ext cx="0" cy="452100"/>
          </a:xfrm>
          <a:prstGeom prst="straightConnector1">
            <a:avLst/>
          </a:prstGeom>
          <a:ln w="19050"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29">
            <a:extLst>
              <a:ext uri="{FF2B5EF4-FFF2-40B4-BE49-F238E27FC236}">
                <a16:creationId xmlns:a16="http://schemas.microsoft.com/office/drawing/2014/main" id="{8651A971-FD80-C7DD-B497-3D2C3B67E474}"/>
              </a:ext>
            </a:extLst>
          </p:cNvPr>
          <p:cNvSpPr/>
          <p:nvPr/>
        </p:nvSpPr>
        <p:spPr>
          <a:xfrm>
            <a:off x="2387825" y="1337631"/>
            <a:ext cx="3281173" cy="902555"/>
          </a:xfrm>
          <a:prstGeom prst="roundRect">
            <a:avLst>
              <a:gd name="adj" fmla="val 6097"/>
            </a:avLst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i="1" dirty="0">
                <a:solidFill>
                  <a:sysClr val="windowText" lastClr="000000"/>
                </a:solidFill>
              </a:rPr>
              <a:t>Simulation Module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E1EDB20-B750-E5E9-8E92-87267775AC19}"/>
              </a:ext>
            </a:extLst>
          </p:cNvPr>
          <p:cNvSpPr txBox="1"/>
          <p:nvPr/>
        </p:nvSpPr>
        <p:spPr>
          <a:xfrm>
            <a:off x="3650179" y="1563483"/>
            <a:ext cx="6752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-Simulation Events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DFBA05-B539-78D5-5C05-2D3F74E0B517}"/>
              </a:ext>
            </a:extLst>
          </p:cNvPr>
          <p:cNvSpPr txBox="1"/>
          <p:nvPr/>
        </p:nvSpPr>
        <p:spPr>
          <a:xfrm>
            <a:off x="3015855" y="2028625"/>
            <a:ext cx="113902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-Environment Events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AC94E85-CBF9-94D3-1288-5E961FA14686}"/>
              </a:ext>
            </a:extLst>
          </p:cNvPr>
          <p:cNvSpPr txBox="1"/>
          <p:nvPr/>
        </p:nvSpPr>
        <p:spPr>
          <a:xfrm>
            <a:off x="3453327" y="2363806"/>
            <a:ext cx="1605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Data (from self or 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34FF55D-0413-80EB-E5E3-6C100C51BDC1}"/>
              </a:ext>
            </a:extLst>
          </p:cNvPr>
          <p:cNvSpPr txBox="1"/>
          <p:nvPr/>
        </p:nvSpPr>
        <p:spPr>
          <a:xfrm>
            <a:off x="3499980" y="4936641"/>
            <a:ext cx="14744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-Agent State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(in)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(in)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0180917-7F8D-9D6D-41FC-6333D62BEFD1}"/>
              </a:ext>
            </a:extLst>
          </p:cNvPr>
          <p:cNvSpPr txBox="1"/>
          <p:nvPr/>
        </p:nvSpPr>
        <p:spPr>
          <a:xfrm>
            <a:off x="3499057" y="5485611"/>
            <a:ext cx="13072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-Tasks (for self or 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Results (out)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-Planner Results (out)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2710D44-CD41-29EF-090E-B62D030E41D5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246861" y="1878112"/>
            <a:ext cx="3968166" cy="886976"/>
          </a:xfrm>
          <a:prstGeom prst="bentConnector3">
            <a:avLst>
              <a:gd name="adj1" fmla="val 66024"/>
            </a:avLst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333C00C-4FE5-2D13-43B0-580354686F1E}"/>
              </a:ext>
            </a:extLst>
          </p:cNvPr>
          <p:cNvSpPr/>
          <p:nvPr/>
        </p:nvSpPr>
        <p:spPr>
          <a:xfrm>
            <a:off x="7215027" y="1681563"/>
            <a:ext cx="1150212" cy="3930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On-board Processor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83D829D-A528-94C9-8494-2F61383F6CFD}"/>
              </a:ext>
            </a:extLst>
          </p:cNvPr>
          <p:cNvSpPr/>
          <p:nvPr/>
        </p:nvSpPr>
        <p:spPr>
          <a:xfrm>
            <a:off x="10263628" y="3105911"/>
            <a:ext cx="1162323" cy="4878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Value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1D70ECF-0BA2-9645-77B0-942EB68B78C9}"/>
              </a:ext>
            </a:extLst>
          </p:cNvPr>
          <p:cNvSpPr/>
          <p:nvPr/>
        </p:nvSpPr>
        <p:spPr>
          <a:xfrm>
            <a:off x="10618925" y="22127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Predictive Models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6EED2-3424-1EB9-FF9B-CE253E83208B}"/>
              </a:ext>
            </a:extLst>
          </p:cNvPr>
          <p:cNvSpPr txBox="1"/>
          <p:nvPr/>
        </p:nvSpPr>
        <p:spPr>
          <a:xfrm>
            <a:off x="9048304" y="3381986"/>
            <a:ext cx="7602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-Information Request</a:t>
            </a:r>
          </a:p>
          <a:p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8550367" y="2254954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data-base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A03B264E-1616-48A7-58EE-1A987A446DBC}"/>
              </a:ext>
            </a:extLst>
          </p:cNvPr>
          <p:cNvCxnSpPr>
            <a:cxnSpLocks/>
            <a:stCxn id="42" idx="1"/>
            <a:endCxn id="12" idx="0"/>
          </p:cNvCxnSpPr>
          <p:nvPr/>
        </p:nvCxnSpPr>
        <p:spPr>
          <a:xfrm rot="10800000" flipV="1">
            <a:off x="9049126" y="3349816"/>
            <a:ext cx="1214502" cy="1849463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B62B4CF-9AD0-3AC7-D462-FC0051C31D88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 flipH="1">
            <a:off x="10844790" y="2722848"/>
            <a:ext cx="1769" cy="383063"/>
          </a:xfrm>
          <a:prstGeom prst="straightConnector1">
            <a:avLst/>
          </a:prstGeom>
          <a:ln w="19050"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FC36B9AC-1C0C-F0CC-0FB1-88FE11C81F29}"/>
              </a:ext>
            </a:extLst>
          </p:cNvPr>
          <p:cNvCxnSpPr>
            <a:cxnSpLocks/>
            <a:stCxn id="30" idx="2"/>
          </p:cNvCxnSpPr>
          <p:nvPr/>
        </p:nvCxnSpPr>
        <p:spPr>
          <a:xfrm rot="16200000" flipH="1">
            <a:off x="9507384" y="2383177"/>
            <a:ext cx="374332" cy="1138155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088237" y="2819334"/>
            <a:ext cx="115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-Mission Requirements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measurement data</a:t>
            </a:r>
          </a:p>
        </p:txBody>
      </p:sp>
      <p:cxnSp>
        <p:nvCxnSpPr>
          <p:cNvPr id="35" name="Elbow Connector 34"/>
          <p:cNvCxnSpPr>
            <a:cxnSpLocks/>
            <a:stCxn id="40" idx="3"/>
            <a:endCxn id="30" idx="0"/>
          </p:cNvCxnSpPr>
          <p:nvPr/>
        </p:nvCxnSpPr>
        <p:spPr>
          <a:xfrm>
            <a:off x="8365239" y="1878112"/>
            <a:ext cx="760234" cy="376842"/>
          </a:xfrm>
          <a:prstGeom prst="bent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cxnSpLocks/>
            <a:endCxn id="30" idx="1"/>
          </p:cNvCxnSpPr>
          <p:nvPr/>
        </p:nvCxnSpPr>
        <p:spPr>
          <a:xfrm flipV="1">
            <a:off x="3234961" y="2510022"/>
            <a:ext cx="5315406" cy="255067"/>
          </a:xfrm>
          <a:prstGeom prst="bentConnector3">
            <a:avLst>
              <a:gd name="adj1" fmla="val 49504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CA20056-4CD9-1B13-1C68-741D4CCA1883}"/>
              </a:ext>
            </a:extLst>
          </p:cNvPr>
          <p:cNvSpPr/>
          <p:nvPr/>
        </p:nvSpPr>
        <p:spPr>
          <a:xfrm>
            <a:off x="9330521" y="1611313"/>
            <a:ext cx="1150212" cy="5101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dirty="0">
                <a:solidFill>
                  <a:sysClr val="windowText" lastClr="000000"/>
                </a:solidFill>
              </a:rPr>
              <a:t>Science “reasoning”</a:t>
            </a:r>
          </a:p>
        </p:txBody>
      </p:sp>
      <p:cxnSp>
        <p:nvCxnSpPr>
          <p:cNvPr id="56" name="Elbow Connector 55"/>
          <p:cNvCxnSpPr>
            <a:stCxn id="70" idx="3"/>
            <a:endCxn id="43" idx="0"/>
          </p:cNvCxnSpPr>
          <p:nvPr/>
        </p:nvCxnSpPr>
        <p:spPr>
          <a:xfrm>
            <a:off x="10480733" y="1866381"/>
            <a:ext cx="365826" cy="346332"/>
          </a:xfrm>
          <a:prstGeom prst="bentConnector2">
            <a:avLst/>
          </a:prstGeom>
          <a:ln w="19050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8395507" y="1699383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-Processed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832816" y="1900055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10909030" y="2765089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-Model 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req</a:t>
            </a:r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/results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644149" y="2216756"/>
            <a:ext cx="82021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-Past data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3B2485-56BB-B744-1691-4A841EE7EED7}"/>
              </a:ext>
            </a:extLst>
          </p:cNvPr>
          <p:cNvCxnSpPr>
            <a:cxnSpLocks/>
          </p:cNvCxnSpPr>
          <p:nvPr/>
        </p:nvCxnSpPr>
        <p:spPr>
          <a:xfrm flipV="1">
            <a:off x="9700066" y="2125461"/>
            <a:ext cx="481381" cy="291293"/>
          </a:xfrm>
          <a:prstGeom prst="bentConnector3">
            <a:avLst>
              <a:gd name="adj1" fmla="val 100319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44">
            <a:extLst>
              <a:ext uri="{FF2B5EF4-FFF2-40B4-BE49-F238E27FC236}">
                <a16:creationId xmlns:a16="http://schemas.microsoft.com/office/drawing/2014/main" id="{01171FD2-99E9-4BBB-9371-C4AEF15D1C3B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8447681" y="1417111"/>
            <a:ext cx="1158400" cy="2473497"/>
          </a:xfrm>
          <a:prstGeom prst="bentConnector2">
            <a:avLst/>
          </a:prstGeom>
          <a:ln w="19050">
            <a:solidFill>
              <a:srgbClr val="43061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822FD49-F237-4922-AB14-8005E27E3939}"/>
              </a:ext>
            </a:extLst>
          </p:cNvPr>
          <p:cNvSpPr txBox="1"/>
          <p:nvPr/>
        </p:nvSpPr>
        <p:spPr>
          <a:xfrm>
            <a:off x="7119561" y="2722848"/>
            <a:ext cx="772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Measurement Requests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-Proposed Information</a:t>
            </a:r>
          </a:p>
          <a:p>
            <a:r>
              <a:rPr lang="en-US" sz="7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618925" y="2212713"/>
            <a:ext cx="1154498" cy="510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10618925" y="2216757"/>
            <a:ext cx="1154498" cy="506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381488" y="2125461"/>
            <a:ext cx="6096" cy="94740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86F231F-B8B1-62A3-B18F-BFD1B86C5088}"/>
              </a:ext>
            </a:extLst>
          </p:cNvPr>
          <p:cNvSpPr txBox="1"/>
          <p:nvPr/>
        </p:nvSpPr>
        <p:spPr>
          <a:xfrm>
            <a:off x="9865574" y="2503501"/>
            <a:ext cx="820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-Events of interest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2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flipH="1">
            <a:off x="9905626" y="-276905"/>
            <a:ext cx="2321182" cy="2183297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10308210" y="284073"/>
            <a:ext cx="1518340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At 69.929, -112.3036, the </a:t>
            </a:r>
            <a:r>
              <a:rPr lang="en-US" sz="7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mean+stddev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is historically 170.1, which is exceeded by the current value of 182. There might be an algal bloom here!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1" name="Graphic 24" descr="Speech with solid fill">
            <a:extLst>
              <a:ext uri="{FF2B5EF4-FFF2-40B4-BE49-F238E27FC236}">
                <a16:creationId xmlns:a16="http://schemas.microsoft.com/office/drawing/2014/main" id="{D4DC6E40-896F-1781-97B5-4FC37C6BE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10800000" flipH="1">
            <a:off x="9464995" y="3259189"/>
            <a:ext cx="2321182" cy="2183297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1997EA47-7056-4CAE-9384-FA6CC6E920E5}"/>
              </a:ext>
            </a:extLst>
          </p:cNvPr>
          <p:cNvSpPr txBox="1"/>
          <p:nvPr/>
        </p:nvSpPr>
        <p:spPr>
          <a:xfrm>
            <a:off x="9859755" y="4292155"/>
            <a:ext cx="151834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 the planning module: “There is an event of interest with severity X, please measure it!”</a:t>
            </a:r>
            <a:r>
              <a:rPr lang="en-US" sz="7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sz="7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086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5E052B"/>
      </a:accent1>
      <a:accent2>
        <a:srgbClr val="42051E"/>
      </a:accent2>
      <a:accent3>
        <a:srgbClr val="5E6A81"/>
      </a:accent3>
      <a:accent4>
        <a:srgbClr val="8F99A8"/>
      </a:accent4>
      <a:accent5>
        <a:srgbClr val="5C395A"/>
      </a:accent5>
      <a:accent6>
        <a:srgbClr val="855D5D"/>
      </a:accent6>
      <a:hlink>
        <a:srgbClr val="CC9900"/>
      </a:hlink>
      <a:folHlink>
        <a:srgbClr val="96A9A9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22054</TotalTime>
  <Words>1935</Words>
  <Application>Microsoft Office PowerPoint</Application>
  <PresentationFormat>Widescreen</PresentationFormat>
  <Paragraphs>500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Baskerville</vt:lpstr>
      <vt:lpstr>Calibri</vt:lpstr>
      <vt:lpstr>Damascus</vt:lpstr>
      <vt:lpstr>Franklin Gothic Book</vt:lpstr>
      <vt:lpstr>Helvetica</vt:lpstr>
      <vt:lpstr>Office Theme</vt:lpstr>
      <vt:lpstr>DMAS: Decentralized Multiagent Simulation – System Architecture</vt:lpstr>
      <vt:lpstr>Chlorophyll Test Case Progress</vt:lpstr>
      <vt:lpstr>Chl example</vt:lpstr>
      <vt:lpstr>Chl example step 1</vt:lpstr>
      <vt:lpstr>Chl example step 2</vt:lpstr>
      <vt:lpstr>Chl example step 3</vt:lpstr>
      <vt:lpstr>Chl example step 4</vt:lpstr>
      <vt:lpstr>Chl example step 5</vt:lpstr>
      <vt:lpstr>Chl example step 6</vt:lpstr>
      <vt:lpstr>Chl example step 7+8</vt:lpstr>
      <vt:lpstr>Chl example todo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Alan Aguilar</dc:creator>
  <cp:lastModifiedBy>Gorr, Ben Jared</cp:lastModifiedBy>
  <cp:revision>424</cp:revision>
  <dcterms:created xsi:type="dcterms:W3CDTF">2020-07-28T18:06:27Z</dcterms:created>
  <dcterms:modified xsi:type="dcterms:W3CDTF">2022-09-20T20:51:44Z</dcterms:modified>
</cp:coreProperties>
</file>

<file path=docProps/thumbnail.jpeg>
</file>